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798" r:id="rId2"/>
    <p:sldId id="2699" r:id="rId3"/>
    <p:sldId id="2646" r:id="rId4"/>
    <p:sldId id="2715" r:id="rId5"/>
    <p:sldId id="2701" r:id="rId6"/>
    <p:sldId id="2718" r:id="rId7"/>
    <p:sldId id="2719" r:id="rId8"/>
    <p:sldId id="2721" r:id="rId9"/>
    <p:sldId id="2724" r:id="rId10"/>
    <p:sldId id="2727" r:id="rId11"/>
    <p:sldId id="2728" r:id="rId12"/>
    <p:sldId id="2745" r:id="rId13"/>
    <p:sldId id="2739" r:id="rId14"/>
    <p:sldId id="2802" r:id="rId15"/>
    <p:sldId id="2803" r:id="rId16"/>
    <p:sldId id="2804" r:id="rId17"/>
    <p:sldId id="2805" r:id="rId18"/>
    <p:sldId id="2815" r:id="rId19"/>
    <p:sldId id="2817" r:id="rId20"/>
    <p:sldId id="2816" r:id="rId21"/>
    <p:sldId id="2818" r:id="rId22"/>
    <p:sldId id="2819" r:id="rId23"/>
    <p:sldId id="2456" r:id="rId24"/>
    <p:sldId id="2849" r:id="rId25"/>
    <p:sldId id="2850" r:id="rId26"/>
    <p:sldId id="2854" r:id="rId27"/>
    <p:sldId id="2856" r:id="rId28"/>
    <p:sldId id="2813" r:id="rId29"/>
    <p:sldId id="2858" r:id="rId30"/>
    <p:sldId id="2860" r:id="rId31"/>
    <p:sldId id="2861" r:id="rId32"/>
    <p:sldId id="2862" r:id="rId33"/>
    <p:sldId id="2865" r:id="rId34"/>
    <p:sldId id="168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D966"/>
    <a:srgbClr val="FFF2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0" autoAdjust="0"/>
    <p:restoredTop sz="82919" autoAdjust="0"/>
  </p:normalViewPr>
  <p:slideViewPr>
    <p:cSldViewPr snapToGrid="0">
      <p:cViewPr varScale="1">
        <p:scale>
          <a:sx n="96" d="100"/>
          <a:sy n="96" d="100"/>
        </p:scale>
        <p:origin x="1149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2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56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9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772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27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617E-6755-4A57-B94C-A5C557BF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D9432-465E-4B0D-8D76-78F22AE5AA81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2474A3-6FE1-4F1E-BF25-14022BD46F14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4DB05E-3E6B-4569-ADED-516CA7F5C02A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D32DAE3-26B8-4D10-B482-23D6846CD4E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1" r:id="rId3"/>
    <p:sldLayoutId id="2147483693" r:id="rId4"/>
    <p:sldLayoutId id="2147483695" r:id="rId5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A5CC31-6192-4C21-B6AC-C8A9193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Lecture 13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모델 이해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C09E47-0339-4777-885E-50F0FC96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828D6D-88BA-4F6E-A2C1-2401C9E8D0E4}"/>
              </a:ext>
            </a:extLst>
          </p:cNvPr>
          <p:cNvSpPr/>
          <p:nvPr/>
        </p:nvSpPr>
        <p:spPr>
          <a:xfrm>
            <a:off x="4937060" y="4329780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1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D430E-D151-4269-A13C-4C4E3016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BB3559-ACB1-4D93-BE46-5091486493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Residual Connections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CA4E3-BF93-4D05-8379-5BC7B2F2846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잔차연결</a:t>
            </a:r>
            <a:r>
              <a:rPr lang="en-US" altLang="ko-KR"/>
              <a:t>(Residual conntions)</a:t>
            </a:r>
            <a:r>
              <a:rPr lang="ko-KR" altLang="en-US"/>
              <a:t>은 더 긴 컨텍스트를 처리하려면 많은 레이어가 필요합니다</a:t>
            </a:r>
            <a:r>
              <a:rPr lang="en-US" altLang="ko-KR"/>
              <a:t>.</a:t>
            </a:r>
          </a:p>
        </p:txBody>
      </p:sp>
      <p:pic>
        <p:nvPicPr>
          <p:cNvPr id="6" name="Picture 2" descr="https://wikidocs.net/images/page/178193/Fig_04_01.png">
            <a:extLst>
              <a:ext uri="{FF2B5EF4-FFF2-40B4-BE49-F238E27FC236}">
                <a16:creationId xmlns:a16="http://schemas.microsoft.com/office/drawing/2014/main" id="{5E2D188D-DE4A-47C8-A701-1E80DAC8C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67"/>
          <a:stretch/>
        </p:blipFill>
        <p:spPr bwMode="auto">
          <a:xfrm>
            <a:off x="4184568" y="1798844"/>
            <a:ext cx="4137348" cy="2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6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/>
              <a:t>다양한 길이의 입력에 대해 고정 크기 벡터를 생성할 수 있는 모델이 필요하다</a:t>
            </a:r>
            <a:r>
              <a:rPr lang="en-US" altLang="ko-KR" b="1"/>
              <a:t>. </a:t>
            </a:r>
          </a:p>
          <a:p>
            <a:pPr lvl="1"/>
            <a:r>
              <a:rPr lang="ko-KR" altLang="en-US"/>
              <a:t>따라서 텍스트를 단일 벡터로 나타내는 컨볼루션 모델을 구성을 위해 </a:t>
            </a:r>
            <a:r>
              <a:rPr lang="en-US" altLang="ko-KR"/>
              <a:t>global-over-time pooling </a:t>
            </a:r>
            <a:r>
              <a:rPr lang="ko-KR" altLang="en-US"/>
              <a:t>사용이 핵심이다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2292" name="Picture 4" descr="https://wikidocs.net/images/page/178157/Fig_01_01.png">
            <a:extLst>
              <a:ext uri="{FF2B5EF4-FFF2-40B4-BE49-F238E27FC236}">
                <a16:creationId xmlns:a16="http://schemas.microsoft.com/office/drawing/2014/main" id="{98F90EC5-281A-468E-AB56-0BF060B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40" y="2288176"/>
            <a:ext cx="494266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ikidocs.net/images/page/178157/Fig_01_02.png">
            <a:extLst>
              <a:ext uri="{FF2B5EF4-FFF2-40B4-BE49-F238E27FC236}">
                <a16:creationId xmlns:a16="http://schemas.microsoft.com/office/drawing/2014/main" id="{6AA8FF0D-3896-44EE-A8B2-4284FCFC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0" y="2288177"/>
            <a:ext cx="496151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6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D96230-7A2A-4C79-B608-99B88381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8602DB-4EF7-4F0E-8628-E3409598CE1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분류 모델의 분류기</a:t>
            </a:r>
            <a:r>
              <a:rPr lang="en-US" altLang="ko-KR"/>
              <a:t>(classifier)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AEF16-2B00-4633-AD7F-3487E9982C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다양한 길이의 입력에 대해 고정 크기 벡터를 생성할 수 있는 모델이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따라서 텍스트를 단일 벡터로 나타내는 </a:t>
            </a:r>
            <a:r>
              <a:rPr lang="ko-KR" altLang="en-US" dirty="0" err="1"/>
              <a:t>컨볼루션</a:t>
            </a:r>
            <a:r>
              <a:rPr lang="ko-KR" altLang="en-US" dirty="0"/>
              <a:t> 모델을 구성을 위해 </a:t>
            </a:r>
            <a:r>
              <a:rPr lang="en-US" altLang="ko-KR" dirty="0"/>
              <a:t>global-over-time pooling </a:t>
            </a:r>
            <a:r>
              <a:rPr lang="ko-KR" altLang="en-US" dirty="0"/>
              <a:t>사용이 핵심이다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분류기는 텍스트의 특징 표현이 주어지면 클래스 확률을 할당한다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F84A60-466B-4A75-AC10-D486FD4A57D7}"/>
              </a:ext>
            </a:extLst>
          </p:cNvPr>
          <p:cNvGrpSpPr/>
          <p:nvPr/>
        </p:nvGrpSpPr>
        <p:grpSpPr>
          <a:xfrm>
            <a:off x="1421027" y="2128526"/>
            <a:ext cx="6952151" cy="3847526"/>
            <a:chOff x="1421027" y="2128526"/>
            <a:chExt cx="6952151" cy="3847526"/>
          </a:xfrm>
        </p:grpSpPr>
        <p:pic>
          <p:nvPicPr>
            <p:cNvPr id="6" name="Picture 2" descr="https://wikidocs.net/images/page/178193/Fig_05_01.png">
              <a:extLst>
                <a:ext uri="{FF2B5EF4-FFF2-40B4-BE49-F238E27FC236}">
                  <a16:creationId xmlns:a16="http://schemas.microsoft.com/office/drawing/2014/main" id="{7CC04B59-B0F3-4110-B334-188702D41E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9"/>
            <a:stretch/>
          </p:blipFill>
          <p:spPr bwMode="auto">
            <a:xfrm>
              <a:off x="3093309" y="2128526"/>
              <a:ext cx="5279869" cy="38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9290DC-6F95-40C9-8BEF-41833DF8AEC1}"/>
                </a:ext>
              </a:extLst>
            </p:cNvPr>
            <p:cNvSpPr txBox="1"/>
            <p:nvPr/>
          </p:nvSpPr>
          <p:spPr>
            <a:xfrm>
              <a:off x="1421027" y="5210433"/>
              <a:ext cx="156324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및 패딩으로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고정크기 벡터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1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 err="1"/>
              <a:t>convolution+pooling</a:t>
            </a:r>
            <a:r>
              <a:rPr lang="en-US" altLang="ko-KR" dirty="0"/>
              <a:t> </a:t>
            </a:r>
            <a:r>
              <a:rPr lang="ko-KR" altLang="en-US" dirty="0"/>
              <a:t>블록을 서로 </a:t>
            </a:r>
            <a:r>
              <a:rPr lang="ko-KR" altLang="en-US" dirty="0" err="1"/>
              <a:t>쌓을수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커널 크기가 다른 여러 </a:t>
            </a:r>
            <a:r>
              <a:rPr lang="ko-KR" altLang="en-US" dirty="0" err="1"/>
              <a:t>컨볼루션을</a:t>
            </a:r>
            <a:r>
              <a:rPr lang="ko-KR" altLang="en-US" dirty="0"/>
              <a:t> 사용은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 단계에서는 단일 고정 크기 벡터를 가져와야 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이를 위해서는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이 필요합니다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3314" name="Picture 2" descr="https://wikidocs.net/images/page/178193/Fig_05_02.png">
            <a:extLst>
              <a:ext uri="{FF2B5EF4-FFF2-40B4-BE49-F238E27FC236}">
                <a16:creationId xmlns:a16="http://schemas.microsoft.com/office/drawing/2014/main" id="{6BB06D2A-5095-4046-8749-B0EA0A58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44" y="2286438"/>
            <a:ext cx="7662961" cy="36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DBAAC-483D-4FE3-913B-7EB773F83909}"/>
              </a:ext>
            </a:extLst>
          </p:cNvPr>
          <p:cNvSpPr txBox="1"/>
          <p:nvPr/>
        </p:nvSpPr>
        <p:spPr>
          <a:xfrm>
            <a:off x="772527" y="3082217"/>
            <a:ext cx="309091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마지막은 항상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global pooling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벡터를 만든다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Picture 2" descr="https://wikidocs.net/images/page/178193/Fig_05_03.png">
            <a:extLst>
              <a:ext uri="{FF2B5EF4-FFF2-40B4-BE49-F238E27FC236}">
                <a16:creationId xmlns:a16="http://schemas.microsoft.com/office/drawing/2014/main" id="{E9687239-FC24-4B07-855B-D86FE0A2F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4" b="70140"/>
          <a:stretch/>
        </p:blipFill>
        <p:spPr bwMode="auto">
          <a:xfrm>
            <a:off x="2119622" y="2286438"/>
            <a:ext cx="2159935" cy="75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1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감성분류 </a:t>
            </a:r>
            <a:r>
              <a:rPr lang="en-US" altLang="ko-KR" dirty="0"/>
              <a:t>: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4525D-0185-4834-B4FD-D5F7108C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8" y="836268"/>
            <a:ext cx="5515015" cy="24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A739B-B385-40BE-9E8F-5AA5BC83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" y="3383912"/>
            <a:ext cx="3705252" cy="1714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7D2D84-14CC-4BB5-B3F1-9432FAA3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54" y="3427536"/>
            <a:ext cx="6277021" cy="2152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AEC68-3BB0-4E74-81EE-35CA08AEC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63"/>
          <a:stretch/>
        </p:blipFill>
        <p:spPr>
          <a:xfrm>
            <a:off x="604572" y="5612729"/>
            <a:ext cx="11219613" cy="4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형태소 </a:t>
            </a:r>
            <a:r>
              <a:rPr lang="en-US" altLang="ko-KR" dirty="0" err="1"/>
              <a:t>Okt</a:t>
            </a:r>
            <a:r>
              <a:rPr lang="ko-KR" altLang="en-US" dirty="0"/>
              <a:t>로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C2A1C-09FB-42B0-861E-676DA7995BA5}"/>
              </a:ext>
            </a:extLst>
          </p:cNvPr>
          <p:cNvGrpSpPr/>
          <p:nvPr/>
        </p:nvGrpSpPr>
        <p:grpSpPr>
          <a:xfrm>
            <a:off x="403943" y="929991"/>
            <a:ext cx="11730789" cy="5268991"/>
            <a:chOff x="403943" y="929991"/>
            <a:chExt cx="11730789" cy="52689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6600B2-B450-4899-A081-174A2328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8" t="33836"/>
            <a:stretch/>
          </p:blipFill>
          <p:spPr>
            <a:xfrm>
              <a:off x="1161457" y="4322758"/>
              <a:ext cx="2456386" cy="18762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DF59F6-79E6-4D65-A689-E8946CF6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943" y="929991"/>
              <a:ext cx="2819421" cy="18097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A0089-923A-4CFF-B113-4FB97F486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637" b="69114"/>
            <a:stretch/>
          </p:blipFill>
          <p:spPr>
            <a:xfrm>
              <a:off x="489101" y="2790035"/>
              <a:ext cx="3836226" cy="1532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BC7BA5-DE3C-4689-A8A0-3A89BAE0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440" b="17957"/>
            <a:stretch/>
          </p:blipFill>
          <p:spPr>
            <a:xfrm>
              <a:off x="4895732" y="1444092"/>
              <a:ext cx="6526698" cy="19849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6F2F9A-2A55-46CE-BCF0-F9CF98E0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908" r="977"/>
            <a:stretch/>
          </p:blipFill>
          <p:spPr>
            <a:xfrm>
              <a:off x="3693095" y="929991"/>
              <a:ext cx="8441637" cy="365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01A9BB-2D51-4103-8EAA-ED869010E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21"/>
            <a:stretch/>
          </p:blipFill>
          <p:spPr>
            <a:xfrm>
              <a:off x="4447051" y="3349330"/>
              <a:ext cx="7545786" cy="284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07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토큰화와 패딩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8BA50-AF85-44BF-BAB6-A87C58E22093}"/>
              </a:ext>
            </a:extLst>
          </p:cNvPr>
          <p:cNvGrpSpPr/>
          <p:nvPr/>
        </p:nvGrpSpPr>
        <p:grpSpPr>
          <a:xfrm>
            <a:off x="312966" y="790172"/>
            <a:ext cx="10966527" cy="5095912"/>
            <a:chOff x="312966" y="790172"/>
            <a:chExt cx="10966527" cy="50959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59EF16-A569-4380-BDF3-F18B953C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400" y="790172"/>
              <a:ext cx="4781585" cy="509591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D79B0D-C752-4B3B-9986-1D433F8EF509}"/>
                </a:ext>
              </a:extLst>
            </p:cNvPr>
            <p:cNvSpPr/>
            <p:nvPr/>
          </p:nvSpPr>
          <p:spPr>
            <a:xfrm>
              <a:off x="9651645" y="1269436"/>
              <a:ext cx="1627848" cy="461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137),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더빙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('..', 960),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진짜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292),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짜증나다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목소리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11),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('...', 779),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보고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158),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초딩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영화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1685),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43),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('....', 184),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213),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조차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가볍다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않다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231),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너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26),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무재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</a:t>
              </a:r>
              <a:endPara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A7AC6-F058-4AAD-AAE1-F630493BF40A}"/>
                </a:ext>
              </a:extLst>
            </p:cNvPr>
            <p:cNvSpPr txBox="1"/>
            <p:nvPr/>
          </p:nvSpPr>
          <p:spPr>
            <a:xfrm>
              <a:off x="8855887" y="852418"/>
              <a:ext cx="23796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Okt</a:t>
              </a:r>
              <a:r>
                <a:rPr lang="en-US" altLang="ko-KR" dirty="0"/>
                <a:t>() </a:t>
              </a:r>
              <a:r>
                <a:rPr lang="ko-KR" altLang="en-US" dirty="0"/>
                <a:t>형태소로 토큰화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3C3D98-3AF8-47A4-8C72-99A712F6C08A}"/>
                </a:ext>
              </a:extLst>
            </p:cNvPr>
            <p:cNvSpPr/>
            <p:nvPr/>
          </p:nvSpPr>
          <p:spPr>
            <a:xfrm>
              <a:off x="3790400" y="1896954"/>
              <a:ext cx="3859891" cy="82352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F8A5A-D7CB-4F02-87FA-68978B45EACA}"/>
                </a:ext>
              </a:extLst>
            </p:cNvPr>
            <p:cNvSpPr txBox="1"/>
            <p:nvPr/>
          </p:nvSpPr>
          <p:spPr>
            <a:xfrm>
              <a:off x="312966" y="1087692"/>
              <a:ext cx="2810760" cy="21236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단어를 정수로 토큰화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문장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개수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자연어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전처리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개수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6,000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문장을 패딩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단어를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74552-0D68-4B9D-AEB9-3DBEEB620DD9}"/>
                </a:ext>
              </a:extLst>
            </p:cNvPr>
            <p:cNvSpPr txBox="1"/>
            <p:nvPr/>
          </p:nvSpPr>
          <p:spPr>
            <a:xfrm>
              <a:off x="483352" y="3782164"/>
              <a:ext cx="2640374" cy="13542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리뷰는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배열로 표시됨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특성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): 50x100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(0/1)   : 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BCF0FB37-25BF-4EFD-96E1-14679E3F74D9}"/>
                </a:ext>
              </a:extLst>
            </p:cNvPr>
            <p:cNvCxnSpPr>
              <a:stCxn id="7" idx="1"/>
              <a:endCxn id="8" idx="3"/>
            </p:cNvCxnSpPr>
            <p:nvPr/>
          </p:nvCxnSpPr>
          <p:spPr>
            <a:xfrm rot="10800000">
              <a:off x="3123726" y="2149522"/>
              <a:ext cx="666674" cy="159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02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9102386" cy="3211898"/>
            <a:chOff x="1116810" y="2666482"/>
            <a:chExt cx="9102386" cy="3211898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3071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807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753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569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6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C339F-EA66-4196-A403-90499AA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베이스라인 모델 만들기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861263-372C-4FE9-A91E-675970C5F4CD}"/>
              </a:ext>
            </a:extLst>
          </p:cNvPr>
          <p:cNvGrpSpPr/>
          <p:nvPr/>
        </p:nvGrpSpPr>
        <p:grpSpPr>
          <a:xfrm>
            <a:off x="977595" y="1443059"/>
            <a:ext cx="10696284" cy="4310436"/>
            <a:chOff x="977595" y="1443059"/>
            <a:chExt cx="10696284" cy="43104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64485B-1124-4C44-94B7-E158244CA0A7}"/>
                </a:ext>
              </a:extLst>
            </p:cNvPr>
            <p:cNvGrpSpPr/>
            <p:nvPr/>
          </p:nvGrpSpPr>
          <p:grpSpPr>
            <a:xfrm>
              <a:off x="977595" y="1443059"/>
              <a:ext cx="10696284" cy="3857653"/>
              <a:chOff x="977595" y="1443059"/>
              <a:chExt cx="10696284" cy="385765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9308D49-5483-4845-BE66-8977A4E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7595" y="1443059"/>
                <a:ext cx="8896415" cy="385765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D8109-5629-4611-8DD1-72C4519A6DF1}"/>
                  </a:ext>
                </a:extLst>
              </p:cNvPr>
              <p:cNvSpPr txBox="1"/>
              <p:nvPr/>
            </p:nvSpPr>
            <p:spPr>
              <a:xfrm>
                <a:off x="6326966" y="2663686"/>
                <a:ext cx="4096506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1D CNN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및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풀링관련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파라미터 설정하자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num_hiddens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– Dense()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층 출력 뉴런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num_filters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커널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kernel_size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3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차원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커널사이즈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즉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3x128</a:t>
                </a:r>
                <a:endPara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2939E-6002-43EB-8DC4-C9957B53B3D7}"/>
                  </a:ext>
                </a:extLst>
              </p:cNvPr>
              <p:cNvSpPr txBox="1"/>
              <p:nvPr/>
            </p:nvSpPr>
            <p:spPr>
              <a:xfrm>
                <a:off x="6326966" y="4564593"/>
                <a:ext cx="534691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Dropout(0.3)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임베딩이후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출력되는 개수의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 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Dropout(0.5)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Dense() 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뉴런이 많을 경우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방지용으로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70B78E-9D57-4597-ADAD-CE7E334439EF}"/>
                </a:ext>
              </a:extLst>
            </p:cNvPr>
            <p:cNvSpPr txBox="1"/>
            <p:nvPr/>
          </p:nvSpPr>
          <p:spPr>
            <a:xfrm>
              <a:off x="1703681" y="5414941"/>
              <a:ext cx="72967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이진분류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긍정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문제로 마지막 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Dense(1)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사용하며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활성함수는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시그모이드임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59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01A7-8720-4D9A-9868-368D7D69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훈련과정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3294-32F8-4D9B-85E3-4740668D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26" y="1100752"/>
            <a:ext cx="6972351" cy="1714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2AE82-B311-4806-99D3-D235FB79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26" y="3014148"/>
            <a:ext cx="5781717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9FFD2-EE98-4AFD-870D-84B7F04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41255D-F556-4876-9940-F43F9D053E6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인간의 시각 피질은 계층적 구조로 되어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A9F5-74B6-4AC3-94CD-DDCECB06CE9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딥러닝 모델은 인간의 뇌가 정보를 처리하는 방식을 모방</a:t>
            </a:r>
            <a:endParaRPr lang="en-US" altLang="ko-KR"/>
          </a:p>
          <a:p>
            <a:pPr lvl="1"/>
            <a:r>
              <a:rPr lang="ko-KR" altLang="en-US"/>
              <a:t>사람의 시각은 저수준의 특징들을 조합하여 고수준의 특징을 학습한다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단순한 선이나 모서리와 같은 저수준 특징부터 시작하여 </a:t>
            </a:r>
            <a:endParaRPr lang="en-US" altLang="ko-KR"/>
          </a:p>
          <a:p>
            <a:pPr lvl="2"/>
            <a:r>
              <a:rPr lang="ko-KR" altLang="en-US"/>
              <a:t>점차적으로 복잡한 형태</a:t>
            </a:r>
            <a:r>
              <a:rPr lang="en-US" altLang="ko-KR"/>
              <a:t>, </a:t>
            </a:r>
            <a:r>
              <a:rPr lang="ko-KR" altLang="en-US"/>
              <a:t>물체</a:t>
            </a:r>
            <a:r>
              <a:rPr lang="en-US" altLang="ko-KR"/>
              <a:t>, </a:t>
            </a:r>
            <a:r>
              <a:rPr lang="ko-KR" altLang="en-US"/>
              <a:t>장면 등을 인식하는 고수준 특징으로 이어지는 계층적인 구조 </a:t>
            </a:r>
            <a:endParaRPr lang="en-US" altLang="ko-KR"/>
          </a:p>
        </p:txBody>
      </p:sp>
      <p:pic>
        <p:nvPicPr>
          <p:cNvPr id="6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EA390781-C5E7-49A4-909D-7A338BF9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25" y="2533245"/>
            <a:ext cx="8976236" cy="3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훈려과정의</a:t>
            </a:r>
            <a:r>
              <a:rPr lang="ko-KR" altLang="en-US" dirty="0"/>
              <a:t> 손실함수와 </a:t>
            </a:r>
            <a:r>
              <a:rPr lang="ko-KR" altLang="en-US" dirty="0" err="1"/>
              <a:t>분류정확도</a:t>
            </a:r>
            <a:r>
              <a:rPr lang="ko-KR" altLang="en-US" dirty="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89B5-DA2E-4ACF-880D-D553FF7D8A62}"/>
              </a:ext>
            </a:extLst>
          </p:cNvPr>
          <p:cNvGrpSpPr/>
          <p:nvPr/>
        </p:nvGrpSpPr>
        <p:grpSpPr>
          <a:xfrm>
            <a:off x="854139" y="868945"/>
            <a:ext cx="10803986" cy="5248313"/>
            <a:chOff x="854139" y="868945"/>
            <a:chExt cx="10803986" cy="524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98303B-B5E0-4A74-A686-45B994A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39" y="868945"/>
              <a:ext cx="4819685" cy="50292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2B33CD-BBEB-47B3-B0F2-5AB01CD58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096" y="868945"/>
              <a:ext cx="4905411" cy="52483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2F547-0999-49C0-9E9B-CB99737E4004}"/>
                </a:ext>
              </a:extLst>
            </p:cNvPr>
            <p:cNvSpPr txBox="1"/>
            <p:nvPr/>
          </p:nvSpPr>
          <p:spPr>
            <a:xfrm>
              <a:off x="3267423" y="3841593"/>
              <a:ext cx="2158380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검증 손실이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epoch 5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근처에서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업턴이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발생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학습이 의심된다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ACAF8-969D-447C-AA61-D9F8A75C4246}"/>
                </a:ext>
              </a:extLst>
            </p:cNvPr>
            <p:cNvSpPr txBox="1"/>
            <p:nvPr/>
          </p:nvSpPr>
          <p:spPr>
            <a:xfrm>
              <a:off x="10388589" y="3044214"/>
              <a:ext cx="126953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 검증 데이터의 정확도 차이가 매우 크다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과적합이 발생함 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C6D8F5F-C07C-4616-84EC-8A0A62A145C3}"/>
                </a:ext>
              </a:extLst>
            </p:cNvPr>
            <p:cNvCxnSpPr/>
            <p:nvPr/>
          </p:nvCxnSpPr>
          <p:spPr>
            <a:xfrm>
              <a:off x="9523496" y="3044214"/>
              <a:ext cx="0" cy="8689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5309127-7F31-471C-B9B2-238E8B7B7910}"/>
                </a:ext>
              </a:extLst>
            </p:cNvPr>
            <p:cNvCxnSpPr/>
            <p:nvPr/>
          </p:nvCxnSpPr>
          <p:spPr>
            <a:xfrm>
              <a:off x="2686405" y="2907479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442033E-936C-42BA-ACE7-40B288B4EAE5}"/>
                </a:ext>
              </a:extLst>
            </p:cNvPr>
            <p:cNvCxnSpPr/>
            <p:nvPr/>
          </p:nvCxnSpPr>
          <p:spPr>
            <a:xfrm>
              <a:off x="8184164" y="3057986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499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베이스라인 </a:t>
            </a:r>
            <a:r>
              <a:rPr lang="en-US" altLang="ko-KR" dirty="0"/>
              <a:t>CNN </a:t>
            </a:r>
            <a:r>
              <a:rPr lang="ko-KR" altLang="en-US" dirty="0"/>
              <a:t>모델로 </a:t>
            </a:r>
            <a:r>
              <a:rPr lang="en-US" altLang="ko-KR" dirty="0"/>
              <a:t>NSMC </a:t>
            </a:r>
            <a:r>
              <a:rPr lang="ko-KR" altLang="en-US" dirty="0"/>
              <a:t>감성분류 결과를 해석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2F2248-FA58-4DD4-9F59-9ED74453DFD9}"/>
              </a:ext>
            </a:extLst>
          </p:cNvPr>
          <p:cNvGrpSpPr/>
          <p:nvPr/>
        </p:nvGrpSpPr>
        <p:grpSpPr>
          <a:xfrm>
            <a:off x="1000343" y="967521"/>
            <a:ext cx="9455622" cy="2784644"/>
            <a:chOff x="1000343" y="967521"/>
            <a:chExt cx="9455622" cy="2784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1EB992-DC5F-4FDA-8E92-91EB634C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343" y="967521"/>
              <a:ext cx="5238788" cy="13335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D6ADAC-3435-4C62-8DF1-37A48C4A52EA}"/>
                </a:ext>
              </a:extLst>
            </p:cNvPr>
            <p:cNvSpPr txBox="1"/>
            <p:nvPr/>
          </p:nvSpPr>
          <p:spPr>
            <a:xfrm>
              <a:off x="1092173" y="2474893"/>
              <a:ext cx="4320393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데이터로 모델을 평가해보면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정확도는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77.8%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정도를 얻는다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수치는 검증 데이터의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경우과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비슷한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75~80%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정도의 정확도이다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모델이 과적합이 있을 가능성이 매우 크므로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베이스라인 결과를 최적화 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15E7C-26B9-4379-A7D1-B79D67C5083E}"/>
                </a:ext>
              </a:extLst>
            </p:cNvPr>
            <p:cNvSpPr txBox="1"/>
            <p:nvPr/>
          </p:nvSpPr>
          <p:spPr>
            <a:xfrm>
              <a:off x="6181008" y="2582614"/>
              <a:ext cx="4274957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해결책은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고급 교육 및 연구 과정에서는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등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Hyperparamenter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Optimization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기법을 적용할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초급 교유과정에서는 경험적으로 여러 번 시도를 해서 좋은 결과를 얻는 전략을 사용해 보자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3ADE5-2AF1-4868-8D78-7EADD7FD0797}"/>
              </a:ext>
            </a:extLst>
          </p:cNvPr>
          <p:cNvSpPr/>
          <p:nvPr/>
        </p:nvSpPr>
        <p:spPr>
          <a:xfrm>
            <a:off x="6518547" y="3925875"/>
            <a:ext cx="1983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(Random Search)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0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CA7F-5521-4BD1-B990-7774B3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모델을 이용하여 감성 분류 </a:t>
            </a:r>
            <a:r>
              <a:rPr lang="en-US" altLang="ko-KR" dirty="0"/>
              <a:t>: </a:t>
            </a:r>
            <a:r>
              <a:rPr lang="ko-KR" altLang="en-US" dirty="0"/>
              <a:t>예측해보기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12D3BC-FE8B-45AC-B8DE-10DCFF909A38}"/>
              </a:ext>
            </a:extLst>
          </p:cNvPr>
          <p:cNvGrpSpPr/>
          <p:nvPr/>
        </p:nvGrpSpPr>
        <p:grpSpPr>
          <a:xfrm>
            <a:off x="1674540" y="875165"/>
            <a:ext cx="6991401" cy="4594196"/>
            <a:chOff x="1674540" y="875165"/>
            <a:chExt cx="6991401" cy="45941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701AC-798D-4B90-BEE5-3CFD0166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540" y="875165"/>
              <a:ext cx="6991401" cy="30289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3E9F02-CBFE-466A-8E12-0021B59B2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191" b="36031"/>
            <a:stretch/>
          </p:blipFill>
          <p:spPr>
            <a:xfrm>
              <a:off x="1674540" y="4617436"/>
              <a:ext cx="3933854" cy="851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326C64-F059-41D9-8DED-F2D0ED8B3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7"/>
            <a:stretch/>
          </p:blipFill>
          <p:spPr>
            <a:xfrm>
              <a:off x="1674540" y="3904137"/>
              <a:ext cx="3933854" cy="781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CNN</a:t>
            </a:r>
            <a:r>
              <a:rPr lang="ko-KR" altLang="en-US" dirty="0"/>
              <a:t>을 이용한 </a:t>
            </a:r>
            <a:r>
              <a:rPr lang="en-US" altLang="ko-KR" dirty="0"/>
              <a:t>IMDB</a:t>
            </a:r>
            <a:r>
              <a:rPr lang="ko-KR" altLang="en-US" dirty="0"/>
              <a:t> 영화 리뷰</a:t>
            </a:r>
            <a:r>
              <a:rPr lang="en-US" altLang="ko-KR" dirty="0"/>
              <a:t> </a:t>
            </a:r>
            <a:r>
              <a:rPr lang="ko-KR" altLang="en-US" dirty="0"/>
              <a:t>감성 분류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데이터 로드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C679B4-D52E-46D9-A400-641175C4D125}"/>
              </a:ext>
            </a:extLst>
          </p:cNvPr>
          <p:cNvGrpSpPr/>
          <p:nvPr/>
        </p:nvGrpSpPr>
        <p:grpSpPr>
          <a:xfrm>
            <a:off x="1369551" y="847928"/>
            <a:ext cx="9030044" cy="5154071"/>
            <a:chOff x="1369551" y="847928"/>
            <a:chExt cx="9030044" cy="5154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316A37-1626-454E-A698-BD6EFD50B1A2}"/>
                </a:ext>
              </a:extLst>
            </p:cNvPr>
            <p:cNvSpPr txBox="1"/>
            <p:nvPr/>
          </p:nvSpPr>
          <p:spPr>
            <a:xfrm>
              <a:off x="4564224" y="1065129"/>
              <a:ext cx="5835371" cy="101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IMBD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영화 리뷰 감성분류 데이터로 긍정과 부정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라벨이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훈련은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문장이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문장은 서로 다른 길이를 가지고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케라스에서는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정수 인코딩까지 진행된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IMDB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데이터를 제공하고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1BE7DD-34E8-469A-BDEA-E5F7AB0F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9551" y="847928"/>
              <a:ext cx="2928541" cy="154966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B0D594-FB3A-42FC-BC39-E190462A18FA}"/>
                </a:ext>
              </a:extLst>
            </p:cNvPr>
            <p:cNvGrpSpPr/>
            <p:nvPr/>
          </p:nvGrpSpPr>
          <p:grpSpPr>
            <a:xfrm>
              <a:off x="1711514" y="2552583"/>
              <a:ext cx="8482896" cy="3449416"/>
              <a:chOff x="865353" y="2355775"/>
              <a:chExt cx="8482896" cy="344941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D207D8E-2795-422D-8252-441548B28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78" b="17130"/>
              <a:stretch/>
            </p:blipFill>
            <p:spPr>
              <a:xfrm>
                <a:off x="865353" y="2355775"/>
                <a:ext cx="8482896" cy="344941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F4ECF-1758-46F4-9252-6DF06065DC35}"/>
                  </a:ext>
                </a:extLst>
              </p:cNvPr>
              <p:cNvSpPr txBox="1"/>
              <p:nvPr/>
            </p:nvSpPr>
            <p:spPr>
              <a:xfrm>
                <a:off x="7246500" y="2779425"/>
                <a:ext cx="1972564" cy="5252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정수인코딩을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위한 리뷰 단어 개수는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20,000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 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16B7673-40D6-4C8B-907C-FE5A532D8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143" r="66171"/>
              <a:stretch/>
            </p:blipFill>
            <p:spPr>
              <a:xfrm>
                <a:off x="6483681" y="5103525"/>
                <a:ext cx="2864568" cy="701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213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패딩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388DC2-06DC-4373-9CDD-28B0FB587336}"/>
              </a:ext>
            </a:extLst>
          </p:cNvPr>
          <p:cNvGrpSpPr/>
          <p:nvPr/>
        </p:nvGrpSpPr>
        <p:grpSpPr>
          <a:xfrm>
            <a:off x="516652" y="1018761"/>
            <a:ext cx="11019548" cy="5087273"/>
            <a:chOff x="516652" y="1018761"/>
            <a:chExt cx="11019548" cy="50872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0B57D2-F49B-4CCB-8ABF-9578B98CE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" b="59814"/>
            <a:stretch/>
          </p:blipFill>
          <p:spPr>
            <a:xfrm>
              <a:off x="516652" y="1018761"/>
              <a:ext cx="5894088" cy="15584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6F051A-ADAD-457E-A997-FF8C0F714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" t="2139" r="70119" b="57628"/>
            <a:stretch/>
          </p:blipFill>
          <p:spPr>
            <a:xfrm>
              <a:off x="928318" y="4075807"/>
              <a:ext cx="2227356" cy="149265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EE3D913-774D-4EFF-A3DB-EAC7C8932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3" t="44532" r="2558" b="747"/>
            <a:stretch/>
          </p:blipFill>
          <p:spPr>
            <a:xfrm>
              <a:off x="4093194" y="4075807"/>
              <a:ext cx="7400631" cy="20302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322D21-2CC3-4C79-B034-5C9A2B048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27" r="14717"/>
            <a:stretch/>
          </p:blipFill>
          <p:spPr>
            <a:xfrm>
              <a:off x="6505160" y="1094272"/>
              <a:ext cx="5031040" cy="1953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209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9929F8-8377-43B1-8A04-0EC1A48D6B89}"/>
              </a:ext>
            </a:extLst>
          </p:cNvPr>
          <p:cNvGrpSpPr/>
          <p:nvPr/>
        </p:nvGrpSpPr>
        <p:grpSpPr>
          <a:xfrm>
            <a:off x="435129" y="956841"/>
            <a:ext cx="11557061" cy="5051200"/>
            <a:chOff x="435129" y="956841"/>
            <a:chExt cx="11557061" cy="50512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F02F1EB-9D21-4C7A-9564-D3E16E3A2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814" r="3533"/>
            <a:stretch/>
          </p:blipFill>
          <p:spPr>
            <a:xfrm>
              <a:off x="435129" y="956842"/>
              <a:ext cx="6978354" cy="1934918"/>
            </a:xfrm>
            <a:prstGeom prst="rect">
              <a:avLst/>
            </a:prstGeom>
          </p:spPr>
        </p:pic>
        <p:pic>
          <p:nvPicPr>
            <p:cNvPr id="5" name="Picture 2" descr="Drawing">
              <a:extLst>
                <a:ext uri="{FF2B5EF4-FFF2-40B4-BE49-F238E27FC236}">
                  <a16:creationId xmlns:a16="http://schemas.microsoft.com/office/drawing/2014/main" id="{4E8B994A-9A11-4FC6-916A-6D33B12DA8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339" y="2985430"/>
              <a:ext cx="6378485" cy="3022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C71F3C9-C04E-4AB1-94CA-E9062C03F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818" b="73634"/>
            <a:stretch/>
          </p:blipFill>
          <p:spPr>
            <a:xfrm>
              <a:off x="7576641" y="956841"/>
              <a:ext cx="4415549" cy="16936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316455-6D27-4DA6-A5EF-F56033282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713" r="3069"/>
            <a:stretch/>
          </p:blipFill>
          <p:spPr>
            <a:xfrm>
              <a:off x="7837003" y="2985430"/>
              <a:ext cx="3786810" cy="3006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45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43F6D-3AD7-4B42-9151-494A477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훈련과정에서 정확도와 손실함수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77444-D947-41E3-9314-DF5A952C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 t="27414"/>
          <a:stretch/>
        </p:blipFill>
        <p:spPr>
          <a:xfrm>
            <a:off x="750404" y="3429000"/>
            <a:ext cx="3682448" cy="2855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EF3ACB-FFFD-4A26-853D-08222E17C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39" y="856496"/>
            <a:ext cx="8624388" cy="891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231B68-F514-413E-AF26-18E9D191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54" b="73309"/>
          <a:stretch/>
        </p:blipFill>
        <p:spPr>
          <a:xfrm>
            <a:off x="643851" y="1748324"/>
            <a:ext cx="4273035" cy="1560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05983A-377A-457E-A44B-F0EDA1969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578" b="26057"/>
          <a:stretch/>
        </p:blipFill>
        <p:spPr>
          <a:xfrm>
            <a:off x="5297525" y="2115407"/>
            <a:ext cx="4169497" cy="950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1E40E-D036-41AD-9C97-00AA76DD330A}"/>
              </a:ext>
            </a:extLst>
          </p:cNvPr>
          <p:cNvSpPr txBox="1"/>
          <p:nvPr/>
        </p:nvSpPr>
        <p:spPr>
          <a:xfrm>
            <a:off x="5246756" y="3429000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데이터를 사용한 정확도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84.08%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EB04FA-A676-4613-934C-C09CA514CF99}"/>
              </a:ext>
            </a:extLst>
          </p:cNvPr>
          <p:cNvSpPr/>
          <p:nvPr/>
        </p:nvSpPr>
        <p:spPr>
          <a:xfrm>
            <a:off x="5246756" y="3767554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훈련 데이터를 사용한 정확도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 99.98%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08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 </a:t>
            </a:r>
            <a:r>
              <a:rPr lang="ko-KR" altLang="en-US" dirty="0"/>
              <a:t>감성 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44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영화 리뷰 감성분류 모델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C06E59-5543-4F50-99D9-C420ACDA3341}"/>
              </a:ext>
            </a:extLst>
          </p:cNvPr>
          <p:cNvGrpSpPr/>
          <p:nvPr/>
        </p:nvGrpSpPr>
        <p:grpSpPr>
          <a:xfrm>
            <a:off x="323354" y="790145"/>
            <a:ext cx="10468286" cy="5356999"/>
            <a:chOff x="323354" y="790145"/>
            <a:chExt cx="10468286" cy="5356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FFD597-3D16-438B-9421-61F23E212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58" b="65491"/>
            <a:stretch/>
          </p:blipFill>
          <p:spPr>
            <a:xfrm>
              <a:off x="323354" y="790145"/>
              <a:ext cx="10351272" cy="14988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85C370-BA8B-46E3-850A-5F2788D4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217" r="17797"/>
            <a:stretch/>
          </p:blipFill>
          <p:spPr>
            <a:xfrm>
              <a:off x="6280611" y="4250832"/>
              <a:ext cx="4188990" cy="12921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345358-BE70-43B8-BCC2-BF618FB5C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483" r="70494" b="54195"/>
            <a:stretch/>
          </p:blipFill>
          <p:spPr>
            <a:xfrm>
              <a:off x="376364" y="2363516"/>
              <a:ext cx="3077486" cy="318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44B01E-AA47-4D59-96D3-FB5AD26D6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59650" r="31772" b="16096"/>
            <a:stretch/>
          </p:blipFill>
          <p:spPr>
            <a:xfrm>
              <a:off x="437654" y="3122952"/>
              <a:ext cx="7116086" cy="10534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32C594-4692-4474-8883-44F0B16B4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267" r="81357" b="44204"/>
            <a:stretch/>
          </p:blipFill>
          <p:spPr>
            <a:xfrm>
              <a:off x="376364" y="2756049"/>
              <a:ext cx="1944425" cy="2401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03EC74-2880-4C6E-BC03-90F3447AA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668" r="76831"/>
            <a:stretch/>
          </p:blipFill>
          <p:spPr>
            <a:xfrm>
              <a:off x="8375106" y="3181551"/>
              <a:ext cx="2416534" cy="7094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E8A46C-706F-4683-9406-5E0BD7B72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273"/>
            <a:stretch/>
          </p:blipFill>
          <p:spPr>
            <a:xfrm>
              <a:off x="493438" y="4174697"/>
              <a:ext cx="5095912" cy="1972447"/>
            </a:xfrm>
            <a:prstGeom prst="rect">
              <a:avLst/>
            </a:prstGeom>
          </p:spPr>
        </p:pic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6EC6BE21-55C8-4250-AE12-9EB89D53F2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7553740" y="3536258"/>
              <a:ext cx="821366" cy="113435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9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C0E68-6A1C-4F95-A4A1-D5F2BF4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C03608-4BDE-4658-A322-156DE5D0B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시각 피질 연구에서 </a:t>
            </a:r>
            <a:r>
              <a:rPr lang="en-US" altLang="ko-KR"/>
              <a:t>CNN  </a:t>
            </a:r>
            <a:r>
              <a:rPr lang="ko-KR" altLang="en-US"/>
              <a:t>모델 도출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017D77-6A57-48F1-AE04-0A8F8993598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허벨과 위젤의 발견은 합성곱 신경망</a:t>
            </a:r>
            <a:r>
              <a:rPr lang="en-US" altLang="ko-KR"/>
              <a:t>(CNN)</a:t>
            </a:r>
            <a:r>
              <a:rPr lang="ko-KR" altLang="en-US"/>
              <a:t>의 설계에 큰 영향</a:t>
            </a:r>
            <a:endParaRPr lang="en-US" altLang="ko-KR"/>
          </a:p>
          <a:p>
            <a:pPr lvl="1"/>
            <a:r>
              <a:rPr lang="en-US" altLang="ko-KR"/>
              <a:t>CNN</a:t>
            </a:r>
            <a:r>
              <a:rPr lang="ko-KR" altLang="en-US"/>
              <a:t>은 시각 피질의 계층적 구조를 모방하여 이미지를 처리하며</a:t>
            </a:r>
            <a:endParaRPr lang="en-US" altLang="ko-KR"/>
          </a:p>
          <a:p>
            <a:pPr lvl="1"/>
            <a:r>
              <a:rPr lang="ko-KR" altLang="en-US"/>
              <a:t>각 층에서 저수준 특징</a:t>
            </a:r>
            <a:r>
              <a:rPr lang="en-US" altLang="ko-KR"/>
              <a:t>(</a:t>
            </a:r>
            <a:r>
              <a:rPr lang="ko-KR" altLang="en-US"/>
              <a:t>선</a:t>
            </a:r>
            <a:r>
              <a:rPr lang="en-US" altLang="ko-KR"/>
              <a:t>, </a:t>
            </a:r>
            <a:r>
              <a:rPr lang="ko-KR" altLang="en-US"/>
              <a:t>모서리</a:t>
            </a:r>
            <a:r>
              <a:rPr lang="en-US" altLang="ko-KR"/>
              <a:t>)</a:t>
            </a:r>
            <a:r>
              <a:rPr lang="ko-KR" altLang="en-US"/>
              <a:t>에서 고수준 특징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)</a:t>
            </a:r>
            <a:r>
              <a:rPr lang="ko-KR" altLang="en-US"/>
              <a:t>으로 추출하는 방식을 사용함</a:t>
            </a:r>
            <a:endParaRPr lang="en-US" altLang="ko-KR"/>
          </a:p>
          <a:p>
            <a:pPr lvl="1"/>
            <a:r>
              <a:rPr lang="ko-KR" altLang="ko-KR" b="1">
                <a:solidFill>
                  <a:schemeClr val="tx1"/>
                </a:solidFill>
                <a:latin typeface="Arial" panose="020B0604020202020204" pitchFamily="34" charset="0"/>
              </a:rPr>
              <a:t>수용장</a:t>
            </a:r>
            <a:r>
              <a:rPr lang="ko-KR" altLang="en-US" b="1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 특정 뉴런이 반응하는 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시각피질의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공간의 영역을 의미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2"/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아래 그림에서 파란색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개의 원 모양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2D9966-1373-43BA-BA0B-0DD9D09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6" y="2778785"/>
            <a:ext cx="8957706" cy="3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7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EDE86-E7DF-42E3-91C5-81073E54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03"/>
          <a:stretch/>
        </p:blipFill>
        <p:spPr>
          <a:xfrm>
            <a:off x="323353" y="963595"/>
            <a:ext cx="4197847" cy="4333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5C647-DF92-4E9A-9E44-7F63127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6" y="963595"/>
            <a:ext cx="6972351" cy="48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 훈련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F90B2-B40F-4E99-A9C4-265E9E37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92"/>
          <a:stretch/>
        </p:blipFill>
        <p:spPr>
          <a:xfrm>
            <a:off x="865150" y="973121"/>
            <a:ext cx="10067999" cy="324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6E7DC-1137-4E18-AE91-39EDD6B4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0" y="4460869"/>
            <a:ext cx="800105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D91BD-E5D3-42C6-8786-56DA606D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1" y="1000109"/>
            <a:ext cx="5857918" cy="428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A5914-95A2-4DD0-BDE6-8504675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99" y="1063197"/>
            <a:ext cx="4819651" cy="43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8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모델의 정확도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20CBA5-1CC1-4314-B09A-54DFB194270B}"/>
              </a:ext>
            </a:extLst>
          </p:cNvPr>
          <p:cNvGrpSpPr/>
          <p:nvPr/>
        </p:nvGrpSpPr>
        <p:grpSpPr>
          <a:xfrm>
            <a:off x="565720" y="824098"/>
            <a:ext cx="10024422" cy="5352436"/>
            <a:chOff x="565720" y="824098"/>
            <a:chExt cx="10024422" cy="53524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D5EC3-EA08-4575-B126-CBED3FD1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-2055"/>
            <a:stretch/>
          </p:blipFill>
          <p:spPr>
            <a:xfrm>
              <a:off x="620386" y="1496069"/>
              <a:ext cx="3852222" cy="2516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59C485-4076-451C-B164-943B14348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18" b="88346"/>
            <a:stretch/>
          </p:blipFill>
          <p:spPr>
            <a:xfrm>
              <a:off x="565720" y="824098"/>
              <a:ext cx="3439750" cy="57731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BAE946-8BBC-418E-A488-9A4D64A3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6" y="4106162"/>
              <a:ext cx="3439750" cy="20703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56971B-DDB5-4CA9-B2C0-550BAF17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1197" y="887509"/>
              <a:ext cx="5228945" cy="5082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5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8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D7A093-5BD8-4218-B9AA-56C214DA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B9858C-B9E2-474E-86C2-8A666136CA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Convolutions for Images and Translation Invariance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D72D1-E1B8-41CA-A5A1-76744695693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이미지에 대한 컨볼루션 모델의 직관을 이해</a:t>
            </a:r>
            <a:endParaRPr lang="en-US" altLang="ko-KR"/>
          </a:p>
          <a:p>
            <a:pPr lvl="1"/>
            <a:r>
              <a:rPr lang="ko-KR" altLang="en-US"/>
              <a:t>이미지에서 고양이를 찾으면 이 고양이가 이미지에서 어디에 있는지 신경 쓰지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고양이가 어딘가에 있다는 것만 신경쓰면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translation</a:t>
            </a:r>
            <a:r>
              <a:rPr lang="ko-KR" altLang="en-US"/>
              <a:t>은 공간의 이동에 대해 이야기하고 있기 때문이고</a:t>
            </a:r>
            <a:r>
              <a:rPr lang="en-US" altLang="ko-KR"/>
              <a:t>, </a:t>
            </a:r>
            <a:r>
              <a:rPr lang="ko-KR" altLang="en-US"/>
              <a:t>중요하지 않기를 원하기 때문에 불변성</a:t>
            </a:r>
            <a:r>
              <a:rPr lang="en-US" altLang="ko-KR"/>
              <a:t>(invariance)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 descr="https://wikidocs.net/images/page/178193/Fig_01_01.png">
            <a:extLst>
              <a:ext uri="{FF2B5EF4-FFF2-40B4-BE49-F238E27FC236}">
                <a16:creationId xmlns:a16="http://schemas.microsoft.com/office/drawing/2014/main" id="{D45F229D-A7D2-4CA6-9857-4EF05D364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1"/>
          <a:stretch/>
        </p:blipFill>
        <p:spPr bwMode="auto">
          <a:xfrm>
            <a:off x="1030214" y="2712400"/>
            <a:ext cx="9802956" cy="21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4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FA2B9E-4380-4E10-96D9-7C8CF29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45B38A-92ED-452B-A320-093F288612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CNN</a:t>
            </a:r>
            <a:r>
              <a:rPr lang="ko-KR" altLang="en-US"/>
              <a:t>의 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498E-8E2C-4148-B624-3143F8EDBE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/>
              <a:t>Convolutional Layer (</a:t>
            </a:r>
            <a:r>
              <a:rPr lang="ko-KR" altLang="en-US"/>
              <a:t>합성곱 층</a:t>
            </a:r>
            <a:r>
              <a:rPr lang="en-US" altLang="ko-KR"/>
              <a:t>)</a:t>
            </a:r>
          </a:p>
          <a:p>
            <a:pPr lvl="1" fontAlgn="base"/>
            <a:r>
              <a:rPr lang="en-US" altLang="ko-KR"/>
              <a:t> </a:t>
            </a:r>
            <a:r>
              <a:rPr lang="ko-KR" altLang="en-US"/>
              <a:t>필터는 이미지의 특정 패턴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모서리</a:t>
            </a:r>
            <a:r>
              <a:rPr lang="en-US" altLang="ko-KR"/>
              <a:t>, </a:t>
            </a:r>
            <a:r>
              <a:rPr lang="ko-KR" altLang="en-US"/>
              <a:t>선 등</a:t>
            </a:r>
            <a:r>
              <a:rPr lang="en-US" altLang="ko-KR"/>
              <a:t>)</a:t>
            </a:r>
            <a:r>
              <a:rPr lang="ko-KR" altLang="en-US"/>
              <a:t>을 찾으며</a:t>
            </a:r>
            <a:r>
              <a:rPr lang="en-US" altLang="ko-KR"/>
              <a:t>, </a:t>
            </a:r>
            <a:r>
              <a:rPr lang="ko-KR" altLang="en-US"/>
              <a:t>여러 개의 필터를 사용하여 다양한 종류의 특징을 추출</a:t>
            </a:r>
          </a:p>
          <a:p>
            <a:pPr fontAlgn="base"/>
            <a:r>
              <a:rPr lang="en-US" altLang="ko-KR"/>
              <a:t>Pooling Layer (</a:t>
            </a:r>
            <a:r>
              <a:rPr lang="ko-KR" altLang="en-US"/>
              <a:t>풀링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특징 맵의 크기를 줄여 계산량을 줄이고</a:t>
            </a:r>
            <a:r>
              <a:rPr lang="en-US" altLang="ko-KR"/>
              <a:t>, </a:t>
            </a:r>
            <a:r>
              <a:rPr lang="ko-KR" altLang="en-US"/>
              <a:t>중요한 특징만을 추출하는 층</a:t>
            </a:r>
            <a:endParaRPr lang="en-US" altLang="ko-KR"/>
          </a:p>
          <a:p>
            <a:pPr fontAlgn="base"/>
            <a:r>
              <a:rPr lang="en-US" altLang="ko-KR"/>
              <a:t>Fully Connected Layer (</a:t>
            </a:r>
            <a:r>
              <a:rPr lang="ko-KR" altLang="en-US"/>
              <a:t>완전 연결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추출된 특징들을 바탕으로 최종적인 분류 또는 회귀를 수행하는 층</a:t>
            </a:r>
          </a:p>
        </p:txBody>
      </p:sp>
      <p:pic>
        <p:nvPicPr>
          <p:cNvPr id="6" name="Picture 4" descr="Applsci 09 04500 g001">
            <a:extLst>
              <a:ext uri="{FF2B5EF4-FFF2-40B4-BE49-F238E27FC236}">
                <a16:creationId xmlns:a16="http://schemas.microsoft.com/office/drawing/2014/main" id="{0D5FA6CB-92B2-4492-A53A-FEBAFBC8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23" y="2981541"/>
            <a:ext cx="6105305" cy="30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7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AEA1D-ED5F-45C8-BE23-767D4AD1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4AD0D2F-9065-4AC4-AFC9-64B0072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텍스트가 입력일 경우 </a:t>
            </a:r>
            <a:r>
              <a:rPr lang="en-US" altLang="ko-KR"/>
              <a:t>CNN </a:t>
            </a:r>
            <a:r>
              <a:rPr lang="ko-KR" altLang="en-US"/>
              <a:t>모델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33D3C-0420-4BB4-AFB7-5623D8C7D04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 텍스트에 대한 일반적인 컨볼루션 모델</a:t>
            </a:r>
            <a:endParaRPr lang="en-US" altLang="ko-KR"/>
          </a:p>
          <a:p>
            <a:pPr lvl="1"/>
            <a:r>
              <a:rPr lang="ko-KR" altLang="en-US"/>
              <a:t>컨볼루션 레이어는 단어 임베딩에 적용되며</a:t>
            </a:r>
            <a:r>
              <a:rPr lang="en-US" altLang="ko-KR"/>
              <a:t>, </a:t>
            </a:r>
            <a:r>
              <a:rPr lang="ko-KR" altLang="en-US"/>
              <a:t>그 다음에는 비선형성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ReLU)</a:t>
            </a:r>
            <a:r>
              <a:rPr lang="ko-KR" altLang="en-US"/>
              <a:t>이 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그 다음 풀링 작업이 뒤따른다</a:t>
            </a:r>
            <a:r>
              <a:rPr lang="en-US" altLang="ko-KR"/>
              <a:t>.</a:t>
            </a:r>
            <a:endParaRPr lang="ko-KR" altLang="en-US" sz="1600"/>
          </a:p>
        </p:txBody>
      </p:sp>
      <p:pic>
        <p:nvPicPr>
          <p:cNvPr id="3074" name="Picture 2" descr="https://wikidocs.net/images/page/178193/Fig_01_04.png">
            <a:extLst>
              <a:ext uri="{FF2B5EF4-FFF2-40B4-BE49-F238E27FC236}">
                <a16:creationId xmlns:a16="http://schemas.microsoft.com/office/drawing/2014/main" id="{4995D561-147B-4AA5-9EEE-5FE8A9FF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4" t="17143" r="-245"/>
          <a:stretch/>
        </p:blipFill>
        <p:spPr bwMode="auto">
          <a:xfrm>
            <a:off x="1757229" y="2187389"/>
            <a:ext cx="8170920" cy="35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0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72404-BD19-43B5-B700-E159B4A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3BB38-0CBB-4AE9-862B-A3B93D6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F5B29-0EED-4246-8488-46DCD67915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이미지는 </a:t>
            </a:r>
            <a:r>
              <a:rPr lang="en-US" altLang="ko-KR"/>
              <a:t>2</a:t>
            </a:r>
            <a:r>
              <a:rPr lang="ko-KR" altLang="en-US"/>
              <a:t>차원</a:t>
            </a:r>
            <a:r>
              <a:rPr lang="en-US" altLang="ko-KR"/>
              <a:t>(</a:t>
            </a:r>
            <a:r>
              <a:rPr lang="ko-KR" altLang="en-US"/>
              <a:t>너비와 높이</a:t>
            </a:r>
            <a:r>
              <a:rPr lang="en-US" altLang="ko-KR"/>
              <a:t>)</a:t>
            </a:r>
            <a:r>
              <a:rPr lang="ko-KR" altLang="en-US"/>
              <a:t>을 가지므로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2</a:t>
            </a:r>
            <a:r>
              <a:rPr lang="ko-KR" altLang="en-US"/>
              <a:t>차원입니다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하단은 입력 이미지이고 상단은 필터 출력입니다</a:t>
            </a:r>
            <a:r>
              <a:rPr lang="en-US" altLang="ko-KR"/>
              <a:t>.</a:t>
            </a:r>
          </a:p>
          <a:p>
            <a:r>
              <a:rPr lang="ko-KR" altLang="en-US"/>
              <a:t>텍스트는 한 차원만 있어서</a:t>
            </a:r>
            <a:r>
              <a:rPr lang="en-US" altLang="ko-KR"/>
              <a:t>, </a:t>
            </a:r>
            <a:r>
              <a:rPr lang="ko-KR" altLang="en-US"/>
              <a:t>텍스트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차원입니다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61006C-7EA9-4096-AA7E-1DB2DE60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66" y="3077355"/>
            <a:ext cx="5871880" cy="1467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BAFC9-3097-4D76-AEB8-44AFBC689943}"/>
              </a:ext>
            </a:extLst>
          </p:cNvPr>
          <p:cNvSpPr txBox="1"/>
          <p:nvPr/>
        </p:nvSpPr>
        <p:spPr>
          <a:xfrm>
            <a:off x="6858065" y="235701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1</a:t>
            </a:r>
            <a:r>
              <a:rPr lang="ko-KR" altLang="en-US">
                <a:solidFill>
                  <a:srgbClr val="C00000"/>
                </a:solidFill>
              </a:rPr>
              <a:t>차원 텍스트의 합성곱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0733FE-4382-4AA8-A575-ED0CF970AC21}"/>
              </a:ext>
            </a:extLst>
          </p:cNvPr>
          <p:cNvSpPr/>
          <p:nvPr/>
        </p:nvSpPr>
        <p:spPr>
          <a:xfrm>
            <a:off x="4881446" y="2071416"/>
            <a:ext cx="6713821" cy="38437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s://wikidocs.net/images/page/178193/Fig_02_03.png">
            <a:extLst>
              <a:ext uri="{FF2B5EF4-FFF2-40B4-BE49-F238E27FC236}">
                <a16:creationId xmlns:a16="http://schemas.microsoft.com/office/drawing/2014/main" id="{68081494-E855-4449-8198-8E4820FD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6"/>
          <a:stretch/>
        </p:blipFill>
        <p:spPr bwMode="auto">
          <a:xfrm>
            <a:off x="758361" y="2038465"/>
            <a:ext cx="3681770" cy="34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0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 dirty="0"/>
              <a:t>Parameters: Kernel size, Stride, Padding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Kernel size: How far to look</a:t>
            </a:r>
          </a:p>
          <a:p>
            <a:pPr lvl="1"/>
            <a:r>
              <a:rPr lang="ko-KR" altLang="en-US" dirty="0"/>
              <a:t>커널 크기는 </a:t>
            </a:r>
            <a:r>
              <a:rPr lang="ko-KR" altLang="en-US" dirty="0" err="1"/>
              <a:t>컨볼루션이</a:t>
            </a:r>
            <a:r>
              <a:rPr lang="ko-KR" altLang="en-US" dirty="0"/>
              <a:t> 각 단계에서 보는 입력 요소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의 수입니다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Stride: How much move a filter at each step</a:t>
            </a:r>
          </a:p>
          <a:p>
            <a:pPr lvl="1"/>
            <a:r>
              <a:rPr lang="en-US" altLang="ko-KR" dirty="0"/>
              <a:t>Stride</a:t>
            </a:r>
            <a:r>
              <a:rPr lang="ko-KR" altLang="en-US" dirty="0"/>
              <a:t>는 각 단계에서 필터를 이동하는 정도를 알려줍니다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Padding: Add zero vectors to both sides</a:t>
            </a:r>
          </a:p>
          <a:p>
            <a:pPr lvl="1"/>
            <a:r>
              <a:rPr lang="ko-KR" altLang="en-US" dirty="0"/>
              <a:t>패딩은 입력의 양쪽에 </a:t>
            </a:r>
            <a:r>
              <a:rPr lang="en-US" altLang="ko-KR" dirty="0"/>
              <a:t>0 </a:t>
            </a:r>
            <a:r>
              <a:rPr lang="ko-KR" altLang="en-US" dirty="0"/>
              <a:t>벡터를 추가합니다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F78DCD-D7A3-4526-952C-7536E2EFB783}"/>
              </a:ext>
            </a:extLst>
          </p:cNvPr>
          <p:cNvGrpSpPr/>
          <p:nvPr/>
        </p:nvGrpSpPr>
        <p:grpSpPr>
          <a:xfrm>
            <a:off x="825861" y="3255848"/>
            <a:ext cx="2711167" cy="2576541"/>
            <a:chOff x="323353" y="2156097"/>
            <a:chExt cx="2912077" cy="2719247"/>
          </a:xfrm>
        </p:grpSpPr>
        <p:pic>
          <p:nvPicPr>
            <p:cNvPr id="5122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EA00A89D-70A1-4F3B-9F1A-DC1A5A7EF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6"/>
            <a:stretch/>
          </p:blipFill>
          <p:spPr bwMode="auto">
            <a:xfrm>
              <a:off x="662178" y="2156097"/>
              <a:ext cx="2573252" cy="113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22B79190-BC2F-4D95-865D-53436F1B9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8" r="33676"/>
            <a:stretch/>
          </p:blipFill>
          <p:spPr bwMode="auto">
            <a:xfrm>
              <a:off x="323353" y="3663622"/>
              <a:ext cx="2912077" cy="121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5FC745-5C46-41E9-91D0-80C8920967C4}"/>
              </a:ext>
            </a:extLst>
          </p:cNvPr>
          <p:cNvGrpSpPr/>
          <p:nvPr/>
        </p:nvGrpSpPr>
        <p:grpSpPr>
          <a:xfrm>
            <a:off x="4288041" y="3250829"/>
            <a:ext cx="2880042" cy="2392921"/>
            <a:chOff x="1786694" y="2708116"/>
            <a:chExt cx="2880042" cy="2392921"/>
          </a:xfrm>
        </p:grpSpPr>
        <p:pic>
          <p:nvPicPr>
            <p:cNvPr id="11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B8443262-949C-4A1D-BE1D-84D5A03DA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49"/>
            <a:stretch/>
          </p:blipFill>
          <p:spPr bwMode="auto">
            <a:xfrm>
              <a:off x="1827882" y="2708116"/>
              <a:ext cx="2711167" cy="110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021964B2-A823-4C39-A813-2AB50D0BB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95"/>
            <a:stretch/>
          </p:blipFill>
          <p:spPr bwMode="auto">
            <a:xfrm>
              <a:off x="1786694" y="4034050"/>
              <a:ext cx="2880042" cy="106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D6829-E94F-4942-9098-010113035508}"/>
              </a:ext>
            </a:extLst>
          </p:cNvPr>
          <p:cNvGrpSpPr/>
          <p:nvPr/>
        </p:nvGrpSpPr>
        <p:grpSpPr>
          <a:xfrm>
            <a:off x="7832597" y="3101849"/>
            <a:ext cx="3045561" cy="2730540"/>
            <a:chOff x="5176006" y="2128710"/>
            <a:chExt cx="3976959" cy="3550976"/>
          </a:xfrm>
        </p:grpSpPr>
        <p:pic>
          <p:nvPicPr>
            <p:cNvPr id="14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2D4349C1-5203-4F04-8368-D151F77A9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9" r="40662" b="754"/>
            <a:stretch/>
          </p:blipFill>
          <p:spPr bwMode="auto">
            <a:xfrm>
              <a:off x="5176006" y="2128710"/>
              <a:ext cx="3976959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B236D46E-74BD-4CCA-8D84-3ABBB1DAE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540" b="754"/>
            <a:stretch/>
          </p:blipFill>
          <p:spPr bwMode="auto">
            <a:xfrm>
              <a:off x="5328913" y="3978105"/>
              <a:ext cx="3226082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09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/>
              <a:t>Parameters: </a:t>
            </a:r>
            <a:r>
              <a:rPr lang="ko-KR" altLang="en-US"/>
              <a:t>필터 개수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직관적으로</a:t>
            </a:r>
            <a:r>
              <a:rPr lang="en-US" altLang="ko-KR" dirty="0"/>
              <a:t>, </a:t>
            </a:r>
            <a:r>
              <a:rPr lang="ko-KR" altLang="en-US" dirty="0" err="1"/>
              <a:t>컨볼루션의</a:t>
            </a:r>
            <a:r>
              <a:rPr lang="ko-KR" altLang="en-US" dirty="0"/>
              <a:t> 각 필터는 특징을 추출합니다</a:t>
            </a:r>
            <a:endParaRPr lang="en-US" altLang="ko-KR" dirty="0"/>
          </a:p>
          <a:p>
            <a:pPr lvl="1"/>
            <a:r>
              <a:rPr lang="ko-KR" altLang="en-US" dirty="0"/>
              <a:t>하나의 필터는 단일 특징</a:t>
            </a:r>
            <a:r>
              <a:rPr lang="en-US" altLang="ko-KR" dirty="0"/>
              <a:t>(feature)</a:t>
            </a:r>
            <a:r>
              <a:rPr lang="ko-KR" altLang="en-US" dirty="0"/>
              <a:t>을 추출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레이어는 입력 차원을 줄이는 데  사용된다</a:t>
            </a:r>
            <a:endParaRPr lang="en-US" altLang="ko-KR" dirty="0"/>
          </a:p>
          <a:p>
            <a:pPr lvl="1"/>
            <a:r>
              <a:rPr lang="ko-KR" altLang="en-US" dirty="0"/>
              <a:t>가장 널리 사용되는 것은 최대 </a:t>
            </a:r>
            <a:r>
              <a:rPr lang="ko-KR" altLang="en-US" dirty="0" err="1"/>
              <a:t>풀링</a:t>
            </a:r>
            <a:r>
              <a:rPr lang="en-US" altLang="ko-KR" dirty="0"/>
              <a:t>(max-pooling)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</p:txBody>
      </p:sp>
      <p:pic>
        <p:nvPicPr>
          <p:cNvPr id="8196" name="Picture 4" descr="https://wikidocs.net/images/page/178193/Fig_02_10.png">
            <a:extLst>
              <a:ext uri="{FF2B5EF4-FFF2-40B4-BE49-F238E27FC236}">
                <a16:creationId xmlns:a16="http://schemas.microsoft.com/office/drawing/2014/main" id="{B19ADAF3-210C-4917-A31B-56E1E64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-1419" b="44157"/>
          <a:stretch/>
        </p:blipFill>
        <p:spPr bwMode="auto">
          <a:xfrm>
            <a:off x="1046207" y="2879510"/>
            <a:ext cx="3799859" cy="30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457D6D-F55A-45C9-94B8-15AEB79FE749}"/>
              </a:ext>
            </a:extLst>
          </p:cNvPr>
          <p:cNvSpPr/>
          <p:nvPr/>
        </p:nvSpPr>
        <p:spPr>
          <a:xfrm>
            <a:off x="859172" y="2587123"/>
            <a:ext cx="34904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필터에서 여러 특징을 추출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52840-77D5-4BA1-903D-BD77272F2064}"/>
              </a:ext>
            </a:extLst>
          </p:cNvPr>
          <p:cNvGrpSpPr/>
          <p:nvPr/>
        </p:nvGrpSpPr>
        <p:grpSpPr>
          <a:xfrm>
            <a:off x="6874855" y="1165798"/>
            <a:ext cx="4332646" cy="1604330"/>
            <a:chOff x="6475320" y="3094254"/>
            <a:chExt cx="4332646" cy="1604330"/>
          </a:xfrm>
        </p:grpSpPr>
        <p:pic>
          <p:nvPicPr>
            <p:cNvPr id="9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6835E1D3-5CC7-478D-99CC-242280063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556" b="-7206"/>
            <a:stretch/>
          </p:blipFill>
          <p:spPr bwMode="auto">
            <a:xfrm>
              <a:off x="6475320" y="3094254"/>
              <a:ext cx="923699" cy="160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7D0DFF75-C088-40DF-A92B-111628A75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7"/>
            <a:stretch/>
          </p:blipFill>
          <p:spPr bwMode="auto">
            <a:xfrm>
              <a:off x="7580362" y="3165584"/>
              <a:ext cx="3227604" cy="141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ikidocs.net/images/page/178193/Fig_03_04.png">
            <a:extLst>
              <a:ext uri="{FF2B5EF4-FFF2-40B4-BE49-F238E27FC236}">
                <a16:creationId xmlns:a16="http://schemas.microsoft.com/office/drawing/2014/main" id="{C914042E-B7C6-467B-A38A-CC9A9440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11989" r="-88"/>
          <a:stretch/>
        </p:blipFill>
        <p:spPr bwMode="auto">
          <a:xfrm>
            <a:off x="6771182" y="2788248"/>
            <a:ext cx="4436319" cy="31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468331-8BB6-4CF6-8AE9-52BF782A1C0A}"/>
              </a:ext>
            </a:extLst>
          </p:cNvPr>
          <p:cNvSpPr/>
          <p:nvPr/>
        </p:nvSpPr>
        <p:spPr>
          <a:xfrm>
            <a:off x="5522894" y="4658307"/>
            <a:ext cx="291057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입력에 대해 수행된 것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52EEA9-79BD-43DE-A73F-4B911916A4FA}"/>
              </a:ext>
            </a:extLst>
          </p:cNvPr>
          <p:cNvSpPr/>
          <p:nvPr/>
        </p:nvSpPr>
        <p:spPr>
          <a:xfrm>
            <a:off x="8130169" y="762259"/>
            <a:ext cx="1528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맥스풀링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6568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</TotalTime>
  <Words>1174</Words>
  <Application>Microsoft Office PowerPoint</Application>
  <PresentationFormat>와이드스크린</PresentationFormat>
  <Paragraphs>183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12롯데마트드림Bold</vt:lpstr>
      <vt:lpstr>12롯데마트드림Light</vt:lpstr>
      <vt:lpstr>12롯데마트드림Medium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2_Office 테마</vt:lpstr>
      <vt:lpstr>Lecture 13   텍스트 처리를 위한 CNN 모델 이해</vt:lpstr>
      <vt:lpstr>인간의 시각 피질은 계층적 구조로 되어 있다.</vt:lpstr>
      <vt:lpstr>시각 피질 연구에서 CNN  모델 도출</vt:lpstr>
      <vt:lpstr>Convolutions for Images and Translation Invariance</vt:lpstr>
      <vt:lpstr>CNN의 작동 방식</vt:lpstr>
      <vt:lpstr>텍스트가 입력일 경우 CNN 모델 구조</vt:lpstr>
      <vt:lpstr>Convolution</vt:lpstr>
      <vt:lpstr>Parameters: Kernel size, Stride, Padding</vt:lpstr>
      <vt:lpstr>Parameters: 필터 개수 </vt:lpstr>
      <vt:lpstr>Residual Connections</vt:lpstr>
      <vt:lpstr>CNN 모델을 이용한 텍스트 분류 전략 </vt:lpstr>
      <vt:lpstr>분류 모델의 분류기(classifier)</vt:lpstr>
      <vt:lpstr>CNN 모델을 이용한 텍스트 분류 전략 </vt:lpstr>
      <vt:lpstr>NSMC 감성분류 : 딥러닝 모델 성능 비교 </vt:lpstr>
      <vt:lpstr>한글 형태소 Okt로 전처리 및 불용어 제거</vt:lpstr>
      <vt:lpstr>케라스를 이용한 토큰화와 패딩 </vt:lpstr>
      <vt:lpstr>훈련/테스트 데이터 나누기 </vt:lpstr>
      <vt:lpstr>CNN 베이스라인 모델 만들기 </vt:lpstr>
      <vt:lpstr>모델 컴파일과 훈련과정 </vt:lpstr>
      <vt:lpstr>훈려과정의 손실함수와 분류정확도 </vt:lpstr>
      <vt:lpstr>베이스라인 CNN 모델로 NSMC 감성분류 결과를 해석 </vt:lpstr>
      <vt:lpstr>CNN 모델을 이용하여 감성 분류 : 예측해보기 </vt:lpstr>
      <vt:lpstr>  CNN을 이용한 IMDB 영화 리뷰 감성 분류</vt:lpstr>
      <vt:lpstr>IMDB 데이터 로드</vt:lpstr>
      <vt:lpstr>IMDB 전처리 및 패딩 </vt:lpstr>
      <vt:lpstr>1차원 CNN 모델 </vt:lpstr>
      <vt:lpstr>훈련과정에서 정확도와 손실함수 </vt:lpstr>
      <vt:lpstr>  IMDB 감성 분류를 위한 딥러닝 모델 성능</vt:lpstr>
      <vt:lpstr>IMDB 영화 리뷰 감성분류 모델  </vt:lpstr>
      <vt:lpstr>분류를 위한 딥러닝 베이스라인 모델 </vt:lpstr>
      <vt:lpstr>여러 모델 훈련 과정 </vt:lpstr>
      <vt:lpstr>모델 컴파일과 훈련</vt:lpstr>
      <vt:lpstr>여러 딥러닝 모델의 정확도 성능 비교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499</cp:revision>
  <dcterms:created xsi:type="dcterms:W3CDTF">2019-11-13T07:01:23Z</dcterms:created>
  <dcterms:modified xsi:type="dcterms:W3CDTF">2025-02-26T15:48:46Z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